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4" r:id="rId3"/>
    <p:sldId id="257" r:id="rId4"/>
    <p:sldId id="266" r:id="rId5"/>
    <p:sldId id="258" r:id="rId6"/>
  </p:sldIdLst>
  <p:sldSz cx="6858000" cy="9144000" type="letter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  <p:embeddedFont>
      <p:font typeface="Cambria Math" pitchFamily="18" charset="0"/>
      <p:regular r:id="rId11"/>
    </p:embeddedFont>
  </p:embeddedFontLst>
  <p:defaultTextStyle>
    <a:defPPr>
      <a:defRPr lang="en-US"/>
    </a:defPPr>
    <a:lvl1pPr marL="0" algn="l" defTabSz="75246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6230" algn="l" defTabSz="75246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52460" algn="l" defTabSz="75246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28690" algn="l" defTabSz="75246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04920" algn="l" defTabSz="75246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81149" algn="l" defTabSz="75246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57379" algn="l" defTabSz="75246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33609" algn="l" defTabSz="75246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09839" algn="l" defTabSz="75246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674" y="-4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6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2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28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04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57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33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09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97176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2428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7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187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571703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7766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9"/>
            <a:ext cx="5829300" cy="1816100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5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762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524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286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049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8811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573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336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0983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41671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3"/>
            <a:ext cx="3028950" cy="6034617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3"/>
            <a:ext cx="3028950" cy="6034617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6169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6230" indent="0">
              <a:buNone/>
              <a:defRPr sz="1600" b="1"/>
            </a:lvl2pPr>
            <a:lvl3pPr marL="752460" indent="0">
              <a:buNone/>
              <a:defRPr sz="1500" b="1"/>
            </a:lvl3pPr>
            <a:lvl4pPr marL="1128690" indent="0">
              <a:buNone/>
              <a:defRPr sz="1300" b="1"/>
            </a:lvl4pPr>
            <a:lvl5pPr marL="1504920" indent="0">
              <a:buNone/>
              <a:defRPr sz="1300" b="1"/>
            </a:lvl5pPr>
            <a:lvl6pPr marL="1881149" indent="0">
              <a:buNone/>
              <a:defRPr sz="1300" b="1"/>
            </a:lvl6pPr>
            <a:lvl7pPr marL="2257379" indent="0">
              <a:buNone/>
              <a:defRPr sz="1300" b="1"/>
            </a:lvl7pPr>
            <a:lvl8pPr marL="2633609" indent="0">
              <a:buNone/>
              <a:defRPr sz="1300" b="1"/>
            </a:lvl8pPr>
            <a:lvl9pPr marL="3009839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6230" indent="0">
              <a:buNone/>
              <a:defRPr sz="1600" b="1"/>
            </a:lvl2pPr>
            <a:lvl3pPr marL="752460" indent="0">
              <a:buNone/>
              <a:defRPr sz="1500" b="1"/>
            </a:lvl3pPr>
            <a:lvl4pPr marL="1128690" indent="0">
              <a:buNone/>
              <a:defRPr sz="1300" b="1"/>
            </a:lvl4pPr>
            <a:lvl5pPr marL="1504920" indent="0">
              <a:buNone/>
              <a:defRPr sz="1300" b="1"/>
            </a:lvl5pPr>
            <a:lvl6pPr marL="1881149" indent="0">
              <a:buNone/>
              <a:defRPr sz="1300" b="1"/>
            </a:lvl6pPr>
            <a:lvl7pPr marL="2257379" indent="0">
              <a:buNone/>
              <a:defRPr sz="1300" b="1"/>
            </a:lvl7pPr>
            <a:lvl8pPr marL="2633609" indent="0">
              <a:buNone/>
              <a:defRPr sz="1300" b="1"/>
            </a:lvl8pPr>
            <a:lvl9pPr marL="3009839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69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525729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1732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2" cy="7804151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0"/>
          </a:xfrm>
        </p:spPr>
        <p:txBody>
          <a:bodyPr/>
          <a:lstStyle>
            <a:lvl1pPr marL="0" indent="0">
              <a:buNone/>
              <a:defRPr sz="1200"/>
            </a:lvl1pPr>
            <a:lvl2pPr marL="376230" indent="0">
              <a:buNone/>
              <a:defRPr sz="1000"/>
            </a:lvl2pPr>
            <a:lvl3pPr marL="752460" indent="0">
              <a:buNone/>
              <a:defRPr sz="800"/>
            </a:lvl3pPr>
            <a:lvl4pPr marL="1128690" indent="0">
              <a:buNone/>
              <a:defRPr sz="700"/>
            </a:lvl4pPr>
            <a:lvl5pPr marL="1504920" indent="0">
              <a:buNone/>
              <a:defRPr sz="700"/>
            </a:lvl5pPr>
            <a:lvl6pPr marL="1881149" indent="0">
              <a:buNone/>
              <a:defRPr sz="700"/>
            </a:lvl6pPr>
            <a:lvl7pPr marL="2257379" indent="0">
              <a:buNone/>
              <a:defRPr sz="700"/>
            </a:lvl7pPr>
            <a:lvl8pPr marL="2633609" indent="0">
              <a:buNone/>
              <a:defRPr sz="700"/>
            </a:lvl8pPr>
            <a:lvl9pPr marL="3009839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35199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4"/>
            <a:ext cx="4114800" cy="5486400"/>
          </a:xfrm>
        </p:spPr>
        <p:txBody>
          <a:bodyPr/>
          <a:lstStyle>
            <a:lvl1pPr marL="0" indent="0">
              <a:buNone/>
              <a:defRPr sz="2600"/>
            </a:lvl1pPr>
            <a:lvl2pPr marL="376230" indent="0">
              <a:buNone/>
              <a:defRPr sz="2300"/>
            </a:lvl2pPr>
            <a:lvl3pPr marL="752460" indent="0">
              <a:buNone/>
              <a:defRPr sz="2000"/>
            </a:lvl3pPr>
            <a:lvl4pPr marL="1128690" indent="0">
              <a:buNone/>
              <a:defRPr sz="1600"/>
            </a:lvl4pPr>
            <a:lvl5pPr marL="1504920" indent="0">
              <a:buNone/>
              <a:defRPr sz="1600"/>
            </a:lvl5pPr>
            <a:lvl6pPr marL="1881149" indent="0">
              <a:buNone/>
              <a:defRPr sz="1600"/>
            </a:lvl6pPr>
            <a:lvl7pPr marL="2257379" indent="0">
              <a:buNone/>
              <a:defRPr sz="1600"/>
            </a:lvl7pPr>
            <a:lvl8pPr marL="2633609" indent="0">
              <a:buNone/>
              <a:defRPr sz="1600"/>
            </a:lvl8pPr>
            <a:lvl9pPr marL="3009839" indent="0">
              <a:buNone/>
              <a:defRPr sz="16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50"/>
          </a:xfrm>
        </p:spPr>
        <p:txBody>
          <a:bodyPr/>
          <a:lstStyle>
            <a:lvl1pPr marL="0" indent="0">
              <a:buNone/>
              <a:defRPr sz="1200"/>
            </a:lvl1pPr>
            <a:lvl2pPr marL="376230" indent="0">
              <a:buNone/>
              <a:defRPr sz="1000"/>
            </a:lvl2pPr>
            <a:lvl3pPr marL="752460" indent="0">
              <a:buNone/>
              <a:defRPr sz="800"/>
            </a:lvl3pPr>
            <a:lvl4pPr marL="1128690" indent="0">
              <a:buNone/>
              <a:defRPr sz="700"/>
            </a:lvl4pPr>
            <a:lvl5pPr marL="1504920" indent="0">
              <a:buNone/>
              <a:defRPr sz="700"/>
            </a:lvl5pPr>
            <a:lvl6pPr marL="1881149" indent="0">
              <a:buNone/>
              <a:defRPr sz="700"/>
            </a:lvl6pPr>
            <a:lvl7pPr marL="2257379" indent="0">
              <a:buNone/>
              <a:defRPr sz="700"/>
            </a:lvl7pPr>
            <a:lvl8pPr marL="2633609" indent="0">
              <a:buNone/>
              <a:defRPr sz="700"/>
            </a:lvl8pPr>
            <a:lvl9pPr marL="3009839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04074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75246" tIns="37623" rIns="75246" bIns="3762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3"/>
            <a:ext cx="6172200" cy="6034617"/>
          </a:xfrm>
          <a:prstGeom prst="rect">
            <a:avLst/>
          </a:prstGeom>
        </p:spPr>
        <p:txBody>
          <a:bodyPr vert="horz" lIns="75246" tIns="37623" rIns="75246" bIns="376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1" y="8475136"/>
            <a:ext cx="1600200" cy="486833"/>
          </a:xfrm>
          <a:prstGeom prst="rect">
            <a:avLst/>
          </a:prstGeom>
        </p:spPr>
        <p:txBody>
          <a:bodyPr vert="horz" lIns="75246" tIns="37623" rIns="75246" bIns="3762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17115-FA50-412C-93F8-CF554EAB8B92}" type="datetimeFigureOut">
              <a:rPr lang="en-ZW" smtClean="0"/>
              <a:t>3/21/2012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1" y="8475136"/>
            <a:ext cx="2171700" cy="486833"/>
          </a:xfrm>
          <a:prstGeom prst="rect">
            <a:avLst/>
          </a:prstGeom>
        </p:spPr>
        <p:txBody>
          <a:bodyPr vert="horz" lIns="75246" tIns="37623" rIns="75246" bIns="3762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1" y="8475136"/>
            <a:ext cx="1600200" cy="486833"/>
          </a:xfrm>
          <a:prstGeom prst="rect">
            <a:avLst/>
          </a:prstGeom>
        </p:spPr>
        <p:txBody>
          <a:bodyPr vert="horz" lIns="75246" tIns="37623" rIns="75246" bIns="3762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6C6FA-A7EF-436C-A47C-04C81BBA8011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43338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246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2172" indent="-282172" algn="l" defTabSz="752460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11374" indent="-235144" algn="l" defTabSz="75246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40575" indent="-188115" algn="l" defTabSz="7524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16805" indent="-188115" algn="l" defTabSz="75246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3034" indent="-188115" algn="l" defTabSz="75246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9264" indent="-188115" algn="l" defTabSz="752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5494" indent="-188115" algn="l" defTabSz="752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21724" indent="-188115" algn="l" defTabSz="752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97954" indent="-188115" algn="l" defTabSz="752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2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6230" algn="l" defTabSz="752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2460" algn="l" defTabSz="752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28690" algn="l" defTabSz="752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4920" algn="l" defTabSz="752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149" algn="l" defTabSz="752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57379" algn="l" defTabSz="752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33609" algn="l" defTabSz="752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9839" algn="l" defTabSz="752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864" y="2590800"/>
            <a:ext cx="5983605" cy="2107306"/>
          </a:xfrm>
          <a:prstGeom prst="rect">
            <a:avLst/>
          </a:prstGeom>
          <a:noFill/>
        </p:spPr>
        <p:txBody>
          <a:bodyPr vert="horz" lIns="75246" tIns="37623" rIns="75246" bIns="37623" rtlCol="0">
            <a:spAutoFit/>
          </a:bodyPr>
          <a:lstStyle/>
          <a:p>
            <a:pPr algn="ctr"/>
            <a:r>
              <a:rPr lang="en-US" sz="4400" dirty="0">
                <a:solidFill>
                  <a:srgbClr val="000000"/>
                </a:solidFill>
                <a:latin typeface="Times New Roman - 32"/>
              </a:rPr>
              <a:t>5.2 The Natural Logarithm Function and Integration</a:t>
            </a:r>
            <a:endParaRPr lang="en-ZW" sz="4400" dirty="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425743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527238"/>
            <a:ext cx="5692140" cy="1922640"/>
          </a:xfrm>
          <a:prstGeom prst="rect">
            <a:avLst/>
          </a:prstGeom>
          <a:noFill/>
        </p:spPr>
        <p:txBody>
          <a:bodyPr vert="horz" lIns="75246" tIns="37623" rIns="75246" bIns="37623" rtlCol="0">
            <a:spAutoFit/>
          </a:bodyPr>
          <a:lstStyle/>
          <a:p>
            <a:r>
              <a:rPr lang="en-US" sz="4000" dirty="0" err="1" smtClean="0">
                <a:solidFill>
                  <a:srgbClr val="000000"/>
                </a:solidFill>
                <a:latin typeface="Times New Roman - 32"/>
              </a:rPr>
              <a:t>Thereom</a:t>
            </a:r>
            <a:r>
              <a:rPr lang="en-US" sz="4000" dirty="0">
                <a:solidFill>
                  <a:srgbClr val="000000"/>
                </a:solidFill>
                <a:latin typeface="Times New Roman - 32"/>
              </a:rPr>
              <a:t>. Let u be a differentiable function of x then, 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830" y="2743200"/>
            <a:ext cx="3596640" cy="181732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0336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015" y="225161"/>
            <a:ext cx="6280785" cy="1060866"/>
          </a:xfrm>
          <a:prstGeom prst="rect">
            <a:avLst/>
          </a:prstGeom>
          <a:noFill/>
        </p:spPr>
        <p:txBody>
          <a:bodyPr vert="horz" wrap="square" lIns="75246" tIns="37623" rIns="75246" bIns="37623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Find </a:t>
            </a:r>
            <a:r>
              <a:rPr lang="en-US" sz="3200" dirty="0">
                <a:solidFill>
                  <a:srgbClr val="000000"/>
                </a:solidFill>
                <a:latin typeface="Times New Roman - 32"/>
              </a:rPr>
              <a:t>the average value of the </a:t>
            </a:r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function 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on </a:t>
            </a:r>
            <a:r>
              <a:rPr lang="en-ZW" sz="3200" dirty="0">
                <a:solidFill>
                  <a:srgbClr val="000000"/>
                </a:solidFill>
                <a:latin typeface="Times New Roman - 32"/>
              </a:rPr>
              <a:t>the interval [0,2].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17" y="3173504"/>
                <a:ext cx="2971800" cy="1383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6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  <m:e>
                          <m:f>
                            <m:fPr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3600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  <m:r>
                            <a:rPr lang="en-US" sz="3600" b="0" i="1" smtClean="0"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7" y="3173504"/>
                <a:ext cx="2971800" cy="13835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97524" y="1718848"/>
                <a:ext cx="2474780" cy="11403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𝑦</m:t>
                      </m:r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524" y="1718848"/>
                <a:ext cx="2474780" cy="114031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39403" y="3302789"/>
                <a:ext cx="321859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𝑢</m:t>
                      </m:r>
                      <m:r>
                        <a:rPr lang="en-US" sz="3600" b="0" i="1" smtClean="0">
                          <a:latin typeface="Cambria Math"/>
                        </a:rPr>
                        <m:t>=2</m:t>
                      </m:r>
                      <m:r>
                        <a:rPr lang="en-US" sz="3600" b="0" i="1" smtClean="0">
                          <a:latin typeface="Cambria Math"/>
                        </a:rPr>
                        <m:t>𝑥</m:t>
                      </m:r>
                      <m:r>
                        <a:rPr lang="en-US" sz="3600" b="0" i="1" smtClean="0">
                          <a:latin typeface="Cambria Math"/>
                        </a:rPr>
                        <m:t>+1 </m:t>
                      </m:r>
                    </m:oMath>
                  </m:oMathPara>
                </a14:m>
                <a:endParaRPr lang="en-US" sz="36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𝑑𝑢</m:t>
                      </m:r>
                      <m:r>
                        <a:rPr lang="en-US" sz="3600" b="0" i="1" smtClean="0">
                          <a:latin typeface="Cambria Math"/>
                        </a:rPr>
                        <m:t>=2</m:t>
                      </m:r>
                      <m:r>
                        <a:rPr lang="en-US" sz="3600" b="0" i="1" smtClean="0">
                          <a:latin typeface="Cambria Math"/>
                        </a:rPr>
                        <m:t>𝑑𝑥</m:t>
                      </m:r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9403" y="3302789"/>
                <a:ext cx="3218597" cy="120032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971800" y="1749644"/>
                <a:ext cx="2971800" cy="1383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6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  <m:e>
                          <m:f>
                            <m:fPr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36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3600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  <m:r>
                            <a:rPr lang="en-US" sz="3600" b="0" i="1" smtClean="0"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749644"/>
                <a:ext cx="2971800" cy="13835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98393" y="5175640"/>
                <a:ext cx="2971800" cy="1383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3600" b="0" i="1" smtClean="0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5</m:t>
                          </m:r>
                        </m:sup>
                        <m:e>
                          <m:f>
                            <m:fPr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600" b="0" i="1" smtClean="0">
                                  <a:latin typeface="Cambria Math"/>
                                </a:rPr>
                                <m:t>𝑢</m:t>
                              </m:r>
                            </m:den>
                          </m:f>
                          <m:r>
                            <a:rPr lang="en-US" sz="3600" b="0" i="1" smtClean="0">
                              <a:latin typeface="Cambria Math"/>
                            </a:rPr>
                            <m:t>𝑑𝑢</m:t>
                          </m:r>
                        </m:e>
                      </m:nary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93" y="5175640"/>
                <a:ext cx="2971800" cy="13835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270193" y="5405254"/>
                <a:ext cx="2761397" cy="924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0" dirty="0" smtClean="0"/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sSubSupPr>
                      <m:e>
                        <m:func>
                          <m:funcPr>
                            <m:ctrlPr>
                              <a:rPr lang="en-US" sz="36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3600" b="0" i="1" smtClean="0">
                                <a:latin typeface="Cambria Math"/>
                              </a:rPr>
                              <m:t>𝑙𝑛</m:t>
                            </m:r>
                          </m:fName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sz="3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en-US" sz="3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3600" i="1">
                                        <a:latin typeface="Cambria Math"/>
                                      </a:rPr>
                                      <m:t>𝑢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e>
                      <m:sub/>
                      <m:sup>
                        <m:eqArr>
                          <m:eqArr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5</m:t>
                            </m:r>
                          </m:e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1</m:t>
                            </m:r>
                          </m:e>
                        </m:eqArr>
                      </m:sup>
                    </m:sSubSup>
                  </m:oMath>
                </a14:m>
                <a:endParaRPr lang="en-ZW" sz="3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193" y="5405254"/>
                <a:ext cx="2761397" cy="924292"/>
              </a:xfrm>
              <a:prstGeom prst="rect">
                <a:avLst/>
              </a:prstGeom>
              <a:blipFill rotWithShape="1">
                <a:blip r:embed="rId7"/>
                <a:stretch>
                  <a:fillRect l="-6623" b="-21192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592912" y="6737500"/>
                <a:ext cx="143661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0" dirty="0" smtClean="0"/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b="0" i="0" smtClean="0">
                        <a:latin typeface="Cambria Math"/>
                      </a:rPr>
                      <m:t>ln</m:t>
                    </m:r>
                    <m:r>
                      <a:rPr lang="en-US" sz="3600" b="0" i="1" smtClean="0">
                        <a:latin typeface="Cambria Math"/>
                      </a:rPr>
                      <m:t>⁡(5)</m:t>
                    </m:r>
                  </m:oMath>
                </a14:m>
                <a:endParaRPr lang="en-ZW" sz="3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2912" y="6737500"/>
                <a:ext cx="1436612" cy="646331"/>
              </a:xfrm>
              <a:prstGeom prst="rect">
                <a:avLst/>
              </a:prstGeom>
              <a:blipFill rotWithShape="1">
                <a:blip r:embed="rId8"/>
                <a:stretch>
                  <a:fillRect l="-12712" t="-14151" b="-34906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928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9196" y="508926"/>
            <a:ext cx="1888983" cy="568423"/>
          </a:xfrm>
          <a:prstGeom prst="rect">
            <a:avLst/>
          </a:prstGeom>
          <a:noFill/>
        </p:spPr>
        <p:txBody>
          <a:bodyPr vert="horz" wrap="square" lIns="75246" tIns="37623" rIns="75246" bIns="37623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Evaluate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39403" y="2102460"/>
                <a:ext cx="321859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𝑢</m:t>
                      </m:r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en-US" sz="36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𝑑𝑢</m:t>
                      </m:r>
                      <m:r>
                        <a:rPr lang="en-US" sz="3600" b="0" i="1" smtClean="0">
                          <a:latin typeface="Cambria Math"/>
                        </a:rPr>
                        <m:t>=2</m:t>
                      </m:r>
                      <m:r>
                        <a:rPr lang="en-US" sz="3600" b="0" i="1" smtClean="0">
                          <a:latin typeface="Cambria Math"/>
                        </a:rPr>
                        <m:t>𝑥𝑑𝑥</m:t>
                      </m:r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9403" y="2102460"/>
                <a:ext cx="3218597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69672" y="4038600"/>
                <a:ext cx="2761397" cy="87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  <m:r>
                      <a:rPr lang="en-US" sz="3600" b="0" i="1" smtClean="0">
                        <a:latin typeface="Cambria Math"/>
                      </a:rPr>
                      <m:t>+</m:t>
                    </m:r>
                    <m:r>
                      <a:rPr lang="en-US" sz="3600" b="0" i="1" smtClean="0">
                        <a:latin typeface="Cambria Math"/>
                      </a:rPr>
                      <m:t>𝑐</m:t>
                    </m:r>
                  </m:oMath>
                </a14:m>
                <a:endParaRPr lang="en-ZW" sz="3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" y="4038600"/>
                <a:ext cx="2761397" cy="874663"/>
              </a:xfrm>
              <a:prstGeom prst="rect">
                <a:avLst/>
              </a:prstGeom>
              <a:blipFill rotWithShape="1">
                <a:blip r:embed="rId3"/>
                <a:stretch>
                  <a:fillRect l="-6843" b="-12587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348126" y="508926"/>
                <a:ext cx="2632067" cy="1545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/>
                                </a:rPr>
                                <m:t>𝑥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ZW" sz="36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ZW" sz="360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ZW" sz="360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600" b="0" i="1" smtClean="0">
                                  <a:latin typeface="Cambria Math"/>
                                </a:rPr>
                                <m:t>+3</m:t>
                              </m:r>
                            </m:den>
                          </m:f>
                          <m:r>
                            <a:rPr lang="en-US" sz="3600" b="0" i="1" smtClean="0"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8126" y="508926"/>
                <a:ext cx="2632067" cy="15454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066800" y="2054349"/>
                <a:ext cx="1967142" cy="1545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600" i="1" smtClean="0">
                                  <a:latin typeface="Cambria Math"/>
                                </a:rPr>
                                <m:t>𝑢</m:t>
                              </m:r>
                            </m:den>
                          </m:f>
                          <m:r>
                            <a:rPr lang="en-US" sz="3600" b="0" i="1" smtClean="0">
                              <a:latin typeface="Cambria Math"/>
                            </a:rPr>
                            <m:t>𝑑𝑢</m:t>
                          </m:r>
                        </m:e>
                      </m:nary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2054349"/>
                <a:ext cx="1967142" cy="15454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53943" y="5867400"/>
                <a:ext cx="4126250" cy="87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3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3600" i="1">
                                <a:latin typeface="Cambria Math"/>
                              </a:rPr>
                              <m:t>+3</m:t>
                            </m:r>
                            <m:r>
                              <m:rPr>
                                <m:nor/>
                              </m:rPr>
                              <a:rPr lang="en-US" sz="3600" i="1" dirty="0">
                                <a:latin typeface="Cambria Math"/>
                              </a:rPr>
                              <m:t> </m:t>
                            </m:r>
                          </m:e>
                        </m:d>
                      </m:e>
                    </m:func>
                    <m:r>
                      <a:rPr lang="en-US" sz="3600" b="0" i="1" smtClean="0">
                        <a:latin typeface="Cambria Math"/>
                      </a:rPr>
                      <m:t>+</m:t>
                    </m:r>
                    <m:r>
                      <a:rPr lang="en-US" sz="3600" b="0" i="1" smtClean="0">
                        <a:latin typeface="Cambria Math"/>
                      </a:rPr>
                      <m:t>𝑐</m:t>
                    </m:r>
                  </m:oMath>
                </a14:m>
                <a:endParaRPr lang="en-ZW" sz="3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943" y="5867400"/>
                <a:ext cx="4126250" cy="874663"/>
              </a:xfrm>
              <a:prstGeom prst="rect">
                <a:avLst/>
              </a:prstGeom>
              <a:blipFill rotWithShape="1">
                <a:blip r:embed="rId6"/>
                <a:stretch>
                  <a:fillRect l="-4431" b="-12587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61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8" y="512865"/>
            <a:ext cx="6832282" cy="1183976"/>
          </a:xfrm>
          <a:prstGeom prst="rect">
            <a:avLst/>
          </a:prstGeom>
          <a:noFill/>
        </p:spPr>
        <p:txBody>
          <a:bodyPr vert="horz" wrap="square" lIns="75246" tIns="37623" rIns="75246" bIns="37623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Times New Roman - 32"/>
              </a:rPr>
              <a:t>Find </a:t>
            </a:r>
            <a:r>
              <a:rPr lang="en-US" sz="3600" dirty="0">
                <a:solidFill>
                  <a:srgbClr val="000000"/>
                </a:solidFill>
                <a:latin typeface="Times New Roman - 32"/>
              </a:rPr>
              <a:t>the area </a:t>
            </a:r>
            <a:r>
              <a:rPr lang="en-US" sz="3600" dirty="0" smtClean="0">
                <a:solidFill>
                  <a:srgbClr val="000000"/>
                </a:solidFill>
                <a:latin typeface="Times New Roman - 32"/>
              </a:rPr>
              <a:t>between the curve and the x-axis from x=1 to x=3.</a:t>
            </a:r>
            <a:endParaRPr lang="en-ZW" sz="3600" dirty="0">
              <a:solidFill>
                <a:srgbClr val="000000"/>
              </a:solidFill>
              <a:latin typeface="Times New Roman - 3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62000" y="1938055"/>
                <a:ext cx="1578830" cy="1529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ZW" sz="360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ZW" sz="360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6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36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6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num>
                        <m:den>
                          <m:sSup>
                            <m:sSupPr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36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938055"/>
                <a:ext cx="1578830" cy="152913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14933" y="2102460"/>
                <a:ext cx="4343400" cy="2583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𝑢</m:t>
                      </m:r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3600" b="0" i="1" smtClean="0">
                          <a:latin typeface="Cambria Math"/>
                        </a:rPr>
                        <m:t>+</m:t>
                      </m:r>
                      <m:r>
                        <a:rPr lang="en-US" sz="36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sz="36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𝑑𝑢</m:t>
                      </m:r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sz="3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6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sz="3600" b="0" i="1" smtClean="0">
                          <a:latin typeface="Cambria Math"/>
                        </a:rPr>
                        <m:t>𝑑𝑥</m:t>
                      </m:r>
                    </m:oMath>
                  </m:oMathPara>
                </a14:m>
                <a:endParaRPr lang="en-US" sz="3600" b="0" dirty="0" smtClean="0"/>
              </a:p>
              <a:p>
                <a:r>
                  <a:rPr lang="en-US" sz="3600" dirty="0" smtClean="0"/>
                  <a:t>	  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=</m:t>
                    </m:r>
                    <m:r>
                      <a:rPr lang="en-US" sz="3600" b="0" i="1" smtClean="0">
                        <a:latin typeface="Cambria Math"/>
                      </a:rPr>
                      <m:t>3</m:t>
                    </m:r>
                    <m:d>
                      <m:dPr>
                        <m:ctrlPr>
                          <a:rPr lang="en-US" sz="3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36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sz="36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3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sz="3600" i="1">
                        <a:latin typeface="Cambria Math"/>
                      </a:rPr>
                      <m:t>𝑑𝑥</m:t>
                    </m:r>
                  </m:oMath>
                </a14:m>
                <a:endParaRPr lang="en-US" sz="3600" dirty="0"/>
              </a:p>
              <a:p>
                <a:endParaRPr lang="en-ZW" sz="3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933" y="2102460"/>
                <a:ext cx="4343400" cy="25834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67844" y="4191000"/>
                <a:ext cx="1967142" cy="1545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600" i="1" smtClean="0">
                                  <a:latin typeface="Cambria Math"/>
                                </a:rPr>
                                <m:t>𝑢</m:t>
                              </m:r>
                            </m:den>
                          </m:f>
                          <m:r>
                            <a:rPr lang="en-US" sz="3600" b="0" i="1" smtClean="0">
                              <a:latin typeface="Cambria Math"/>
                            </a:rPr>
                            <m:t>𝑑𝑢</m:t>
                          </m:r>
                        </m:e>
                      </m:nary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44" y="4191000"/>
                <a:ext cx="1967142" cy="15454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23337" y="4526379"/>
                <a:ext cx="2761397" cy="87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func>
                      <m:func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  <m:r>
                      <a:rPr lang="en-US" sz="3600" b="0" i="1" smtClean="0">
                        <a:latin typeface="Cambria Math"/>
                      </a:rPr>
                      <m:t>+</m:t>
                    </m:r>
                    <m:r>
                      <a:rPr lang="en-US" sz="3600" b="0" i="1" smtClean="0">
                        <a:latin typeface="Cambria Math"/>
                      </a:rPr>
                      <m:t>𝑐</m:t>
                    </m:r>
                  </m:oMath>
                </a14:m>
                <a:endParaRPr lang="en-ZW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3337" y="4526379"/>
                <a:ext cx="2761397" cy="874663"/>
              </a:xfrm>
              <a:prstGeom prst="rect">
                <a:avLst/>
              </a:prstGeom>
              <a:blipFill rotWithShape="1">
                <a:blip r:embed="rId5"/>
                <a:stretch>
                  <a:fillRect l="-6843" b="-13287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559877" y="5992540"/>
                <a:ext cx="4126250" cy="87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func>
                      <m:func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36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36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m:rPr>
                                <m:nor/>
                              </m:rPr>
                              <a:rPr lang="en-US" sz="3600" i="1" dirty="0">
                                <a:latin typeface="Cambria Math"/>
                              </a:rPr>
                              <m:t> </m:t>
                            </m:r>
                          </m:e>
                        </m:d>
                      </m:e>
                    </m:func>
                    <m:r>
                      <a:rPr lang="en-US" sz="3600" b="0" i="1" smtClean="0">
                        <a:latin typeface="Cambria Math"/>
                      </a:rPr>
                      <m:t>+</m:t>
                    </m:r>
                    <m:r>
                      <a:rPr lang="en-US" sz="3600" b="0" i="1" smtClean="0">
                        <a:latin typeface="Cambria Math"/>
                      </a:rPr>
                      <m:t>𝑐</m:t>
                    </m:r>
                  </m:oMath>
                </a14:m>
                <a:endParaRPr lang="en-ZW" sz="3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877" y="5992540"/>
                <a:ext cx="4126250" cy="874663"/>
              </a:xfrm>
              <a:prstGeom prst="rect">
                <a:avLst/>
              </a:prstGeom>
              <a:blipFill rotWithShape="1">
                <a:blip r:embed="rId6"/>
                <a:stretch>
                  <a:fillRect l="-4579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02441" y="7239000"/>
            <a:ext cx="6832282" cy="1737974"/>
          </a:xfrm>
          <a:prstGeom prst="rect">
            <a:avLst/>
          </a:prstGeom>
          <a:noFill/>
        </p:spPr>
        <p:txBody>
          <a:bodyPr vert="horz" wrap="square" lIns="75246" tIns="37623" rIns="75246" bIns="37623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Times New Roman - 32"/>
              </a:rPr>
              <a:t>HW: p. 338#3-18x3 due Thu</a:t>
            </a:r>
          </a:p>
          <a:p>
            <a:r>
              <a:rPr lang="en-US" sz="3600" dirty="0">
                <a:solidFill>
                  <a:srgbClr val="000000"/>
                </a:solidFill>
                <a:latin typeface="Times New Roman - 32"/>
              </a:rPr>
              <a:t>	</a:t>
            </a:r>
            <a:r>
              <a:rPr lang="en-US" sz="3600" smtClean="0">
                <a:solidFill>
                  <a:srgbClr val="000000"/>
                </a:solidFill>
                <a:latin typeface="Times New Roman - 32"/>
              </a:rPr>
              <a:t>  #21-36x3</a:t>
            </a:r>
            <a:r>
              <a:rPr lang="en-US" sz="3600" dirty="0" smtClean="0">
                <a:solidFill>
                  <a:srgbClr val="000000"/>
                </a:solidFill>
                <a:latin typeface="Times New Roman - 32"/>
              </a:rPr>
              <a:t>, 45-51x3 due Fri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Times New Roman - 32"/>
              </a:rPr>
              <a:t>Quiz Fri</a:t>
            </a:r>
            <a:endParaRPr lang="en-ZW" sz="3600" dirty="0">
              <a:solidFill>
                <a:srgbClr val="FF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304762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266</Words>
  <Application>Microsoft Office PowerPoint</Application>
  <PresentationFormat>Letter Paper (8.5x11 in)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Times New Roman - 32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</dc:creator>
  <cp:lastModifiedBy>Raja, Sheila</cp:lastModifiedBy>
  <cp:revision>12</cp:revision>
  <dcterms:created xsi:type="dcterms:W3CDTF">2012-03-20T02:46:05Z</dcterms:created>
  <dcterms:modified xsi:type="dcterms:W3CDTF">2012-03-21T19:01:16Z</dcterms:modified>
</cp:coreProperties>
</file>